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Inter SemiBold"/>
      <p:regular r:id="rId19"/>
      <p:bold r:id="rId20"/>
    </p:embeddedFont>
    <p:embeddedFont>
      <p:font typeface="Inter Light"/>
      <p:regular r:id="rId21"/>
      <p:bold r:id="rId22"/>
    </p:embeddedFont>
    <p:embeddedFont>
      <p:font typeface="Merriweather Light"/>
      <p:regular r:id="rId23"/>
      <p:bold r:id="rId24"/>
      <p:italic r:id="rId25"/>
      <p:boldItalic r:id="rId26"/>
    </p:embeddedFont>
    <p:embeddedFont>
      <p:font typeface="Merriweather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SemiBold-bold.fntdata"/><Relationship Id="rId22" Type="http://schemas.openxmlformats.org/officeDocument/2006/relationships/font" Target="fonts/InterLight-bold.fntdata"/><Relationship Id="rId21" Type="http://schemas.openxmlformats.org/officeDocument/2006/relationships/font" Target="fonts/InterLight-regular.fntdata"/><Relationship Id="rId24" Type="http://schemas.openxmlformats.org/officeDocument/2006/relationships/font" Target="fonts/MerriweatherLight-bold.fntdata"/><Relationship Id="rId23" Type="http://schemas.openxmlformats.org/officeDocument/2006/relationships/font" Target="fonts/MerriweatherLigh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erriweatherLight-boldItalic.fntdata"/><Relationship Id="rId25" Type="http://schemas.openxmlformats.org/officeDocument/2006/relationships/font" Target="fonts/MerriweatherLight-italic.fntdata"/><Relationship Id="rId28" Type="http://schemas.openxmlformats.org/officeDocument/2006/relationships/font" Target="fonts/Merriweather-bold.fntdata"/><Relationship Id="rId27" Type="http://schemas.openxmlformats.org/officeDocument/2006/relationships/font" Target="fonts/Merriweather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erriweather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Merriweather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InterSemiBold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3c55bb3b73_0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3c55bb3b7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39680be00f_0_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39680be00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3c4452ccee_0_2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3c4452ccee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39680be00f_0_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39680be00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d9ad39b82_2_4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8d9ad39b82_2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292ffa5ff8_0_7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292ffa5ff8_0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292ffa5ff8_0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292ffa5ff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292ffa5ff8_0_1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292ffa5ff8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39680be00f_0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39680be00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39680be00f_0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39680be00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3c4452ccee_0_2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3c4452ccee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3c55bb3b73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3c55bb3b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gradFill>
          <a:gsLst>
            <a:gs pos="0">
              <a:schemeClr val="accent2"/>
            </a:gs>
            <a:gs pos="100000">
              <a:schemeClr val="dk1"/>
            </a:gs>
          </a:gsLst>
          <a:lin ang="8100019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" y="234877"/>
            <a:ext cx="9144000" cy="4673746"/>
          </a:xfrm>
          <a:custGeom>
            <a:rect b="b" l="l" r="r" t="t"/>
            <a:pathLst>
              <a:path extrusionOk="0" h="6231661" w="1219200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1037875" y="1662450"/>
            <a:ext cx="7068300" cy="181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ark">
  <p:cSld name="BLANK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099331" scaled="0"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0" y="1455585"/>
            <a:ext cx="9144000" cy="2232329"/>
          </a:xfrm>
          <a:custGeom>
            <a:rect b="b" l="l" r="r" t="t"/>
            <a:pathLst>
              <a:path extrusionOk="0" h="2976439" w="1219200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34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100019" scaled="0"/>
        </a:gra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1" y="234877"/>
            <a:ext cx="9144000" cy="4673746"/>
          </a:xfrm>
          <a:custGeom>
            <a:rect b="b" l="l" r="r" t="t"/>
            <a:pathLst>
              <a:path extrusionOk="0" h="6231661" w="1219200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1"/>
              </a:gs>
            </a:gsLst>
            <a:lin ang="108014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/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1037875" y="2774327"/>
            <a:ext cx="7068300" cy="38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gradFill>
          <a:gsLst>
            <a:gs pos="0">
              <a:schemeClr val="lt2"/>
            </a:gs>
            <a:gs pos="50000">
              <a:schemeClr val="accent1"/>
            </a:gs>
            <a:gs pos="100000">
              <a:schemeClr val="accent2"/>
            </a:gs>
          </a:gsLst>
          <a:lin ang="8099331" scaled="0"/>
        </a:gra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body"/>
          </p:nvPr>
        </p:nvSpPr>
        <p:spPr>
          <a:xfrm>
            <a:off x="1037875" y="1323600"/>
            <a:ext cx="5654700" cy="297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1275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●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indent="-4127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○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indent="-4127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■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indent="-4127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●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indent="-4127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○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indent="-4127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■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indent="-4127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●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indent="-4127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○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indent="-4127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■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8" name="Google Shape;18;p4"/>
          <p:cNvSpPr txBox="1"/>
          <p:nvPr/>
        </p:nvSpPr>
        <p:spPr>
          <a:xfrm>
            <a:off x="961675" y="52799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chemeClr val="accent2"/>
                </a:solidFill>
              </a:rPr>
              <a:t>“</a:t>
            </a:r>
            <a:endParaRPr b="1" sz="9600">
              <a:solidFill>
                <a:schemeClr val="accent2"/>
              </a:solidFill>
            </a:endParaRPr>
          </a:p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2625824"/>
            <a:ext cx="9144000" cy="2232329"/>
          </a:xfrm>
          <a:custGeom>
            <a:rect b="b" l="l" r="r" t="t"/>
            <a:pathLst>
              <a:path extrusionOk="0" h="2976439" w="1219200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34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0" y="2625824"/>
            <a:ext cx="9144000" cy="2232329"/>
          </a:xfrm>
          <a:custGeom>
            <a:rect b="b" l="l" r="r" t="t"/>
            <a:pathLst>
              <a:path extrusionOk="0" h="2976439" w="1219200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2625824"/>
            <a:ext cx="9144000" cy="2232329"/>
          </a:xfrm>
          <a:custGeom>
            <a:rect b="b" l="l" r="r" t="t"/>
            <a:pathLst>
              <a:path extrusionOk="0" h="2976439" w="1219200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1037825" y="1353950"/>
            <a:ext cx="3302400" cy="31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0" name="Google Shape;30;p6"/>
          <p:cNvSpPr txBox="1"/>
          <p:nvPr>
            <p:ph idx="2" type="body"/>
          </p:nvPr>
        </p:nvSpPr>
        <p:spPr>
          <a:xfrm>
            <a:off x="4803623" y="1353950"/>
            <a:ext cx="3302400" cy="31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0" y="2625824"/>
            <a:ext cx="9144000" cy="2232329"/>
          </a:xfrm>
          <a:custGeom>
            <a:rect b="b" l="l" r="r" t="t"/>
            <a:pathLst>
              <a:path extrusionOk="0" h="2976439" w="1219200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7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1037875" y="1353950"/>
            <a:ext cx="2191800" cy="303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3460026" y="1353950"/>
            <a:ext cx="2191800" cy="303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7" name="Google Shape;37;p7"/>
          <p:cNvSpPr txBox="1"/>
          <p:nvPr>
            <p:ph idx="3" type="body"/>
          </p:nvPr>
        </p:nvSpPr>
        <p:spPr>
          <a:xfrm>
            <a:off x="5882177" y="1353950"/>
            <a:ext cx="2191800" cy="303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0" y="2625824"/>
            <a:ext cx="9144000" cy="2232329"/>
          </a:xfrm>
          <a:custGeom>
            <a:rect b="b" l="l" r="r" t="t"/>
            <a:pathLst>
              <a:path extrusionOk="0" h="2976439" w="1219200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0" y="2625823"/>
            <a:ext cx="9144000" cy="2232329"/>
          </a:xfrm>
          <a:custGeom>
            <a:rect b="b" l="l" r="r" t="t"/>
            <a:pathLst>
              <a:path extrusionOk="0" h="2976439" w="1219200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63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9"/>
          <p:cNvSpPr txBox="1"/>
          <p:nvPr>
            <p:ph idx="1" type="body"/>
          </p:nvPr>
        </p:nvSpPr>
        <p:spPr>
          <a:xfrm>
            <a:off x="1037875" y="4177700"/>
            <a:ext cx="70683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Light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0" y="1455585"/>
            <a:ext cx="9144000" cy="2232329"/>
          </a:xfrm>
          <a:custGeom>
            <a:rect b="b" l="l" r="r" t="t"/>
            <a:pathLst>
              <a:path extrusionOk="0" h="2976439" w="1219200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63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 Light"/>
              <a:buChar char="●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810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 Light"/>
              <a:buChar char="○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3810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 Light"/>
              <a:buChar char="■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3810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●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3810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○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3810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■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3810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●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3810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○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3810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■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r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 algn="r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 algn="r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 algn="r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 algn="r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 algn="r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 algn="r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 algn="r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type="ctrTitle"/>
          </p:nvPr>
        </p:nvSpPr>
        <p:spPr>
          <a:xfrm>
            <a:off x="461625" y="354150"/>
            <a:ext cx="8508300" cy="176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latin typeface="Merriweather"/>
                <a:ea typeface="Merriweather"/>
                <a:cs typeface="Merriweather"/>
                <a:sym typeface="Merriweather"/>
              </a:rPr>
              <a:t>Data Warehouse for Car Features and Price Analysis</a:t>
            </a:r>
            <a:endParaRPr sz="39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8" name="Google Shape;58;p12"/>
          <p:cNvSpPr txBox="1"/>
          <p:nvPr/>
        </p:nvSpPr>
        <p:spPr>
          <a:xfrm>
            <a:off x="2964750" y="2119950"/>
            <a:ext cx="3214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Professor</a:t>
            </a:r>
            <a:endParaRPr sz="16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Dr. Jack Polnar</a:t>
            </a:r>
            <a:endParaRPr sz="16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9" name="Google Shape;59;p12"/>
          <p:cNvSpPr txBox="1"/>
          <p:nvPr/>
        </p:nvSpPr>
        <p:spPr>
          <a:xfrm>
            <a:off x="6484800" y="3701575"/>
            <a:ext cx="2598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highlight>
                  <a:schemeClr val="dk1"/>
                </a:highlight>
                <a:latin typeface="Merriweather"/>
                <a:ea typeface="Merriweather"/>
                <a:cs typeface="Merriweather"/>
                <a:sym typeface="Merriweather"/>
              </a:rPr>
              <a:t>By</a:t>
            </a:r>
            <a:endParaRPr sz="2000">
              <a:solidFill>
                <a:schemeClr val="lt1"/>
              </a:solidFill>
              <a:highlight>
                <a:schemeClr val="dk1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highlight>
                  <a:schemeClr val="dk1"/>
                </a:highlight>
                <a:latin typeface="Merriweather"/>
                <a:ea typeface="Merriweather"/>
                <a:cs typeface="Merriweather"/>
                <a:sym typeface="Merriweather"/>
              </a:rPr>
              <a:t>Sahithi Arekatla</a:t>
            </a:r>
            <a:endParaRPr sz="2000">
              <a:solidFill>
                <a:schemeClr val="lt1"/>
              </a:solidFill>
              <a:highlight>
                <a:schemeClr val="dk1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highlight>
                  <a:schemeClr val="dk1"/>
                </a:highlight>
                <a:latin typeface="Merriweather"/>
                <a:ea typeface="Merriweather"/>
                <a:cs typeface="Merriweather"/>
                <a:sym typeface="Merriweather"/>
              </a:rPr>
              <a:t>U16464865</a:t>
            </a:r>
            <a:endParaRPr sz="2000">
              <a:solidFill>
                <a:schemeClr val="lt1"/>
              </a:solidFill>
              <a:highlight>
                <a:schemeClr val="dk1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0" name="Google Shape;60;p12"/>
          <p:cNvSpPr txBox="1"/>
          <p:nvPr/>
        </p:nvSpPr>
        <p:spPr>
          <a:xfrm>
            <a:off x="1230600" y="1558625"/>
            <a:ext cx="7383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MET CS 779 ADVANCED DATABASE TERM PROJECT PRESENTATION</a:t>
            </a:r>
            <a:endParaRPr sz="1600"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idx="4294967295" type="title"/>
          </p:nvPr>
        </p:nvSpPr>
        <p:spPr>
          <a:xfrm>
            <a:off x="270800" y="299525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Business Questions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40" name="Google Shape;140;p21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21"/>
          <p:cNvSpPr txBox="1"/>
          <p:nvPr/>
        </p:nvSpPr>
        <p:spPr>
          <a:xfrm>
            <a:off x="460475" y="1112375"/>
            <a:ext cx="5734200" cy="26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1155CC"/>
              </a:buClr>
              <a:buSzPts val="1200"/>
              <a:buFont typeface="Merriweather"/>
              <a:buAutoNum type="arabicPeriod"/>
            </a:pPr>
            <a:r>
              <a:rPr b="1" lang="en" sz="1200">
                <a:solidFill>
                  <a:srgbClr val="1155CC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What is the average engine volume of the vehicles in the dataset?</a:t>
            </a:r>
            <a:endParaRPr b="1" sz="1200">
              <a:solidFill>
                <a:srgbClr val="1155CC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200"/>
              <a:buFont typeface="Merriweather"/>
              <a:buAutoNum type="arabicPeriod"/>
            </a:pPr>
            <a:r>
              <a:rPr b="1" lang="en" sz="1200">
                <a:solidFill>
                  <a:srgbClr val="1155CC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How many vehicles in the dataset have leather interiors</a:t>
            </a:r>
            <a:r>
              <a:rPr b="1" lang="en" sz="1200">
                <a:solidFill>
                  <a:srgbClr val="1155CC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?</a:t>
            </a:r>
            <a:endParaRPr b="1" sz="1200">
              <a:solidFill>
                <a:srgbClr val="1155CC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200"/>
              <a:buFont typeface="Merriweather"/>
              <a:buAutoNum type="arabicPeriod"/>
            </a:pPr>
            <a:r>
              <a:rPr b="1" lang="en" sz="1200">
                <a:solidFill>
                  <a:srgbClr val="1155CC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Which car model has more security? - airbags, manufacturer, model</a:t>
            </a:r>
            <a:endParaRPr b="1" sz="1200">
              <a:solidFill>
                <a:srgbClr val="1155CC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200"/>
              <a:buFont typeface="Merriweather"/>
              <a:buAutoNum type="arabicPeriod"/>
            </a:pPr>
            <a:r>
              <a:rPr b="1" lang="en" sz="1200">
                <a:solidFill>
                  <a:srgbClr val="1155CC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the highest and lowest price changes, and how do these compare to each other?</a:t>
            </a:r>
            <a:endParaRPr b="1" sz="1200">
              <a:solidFill>
                <a:srgbClr val="1155CC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200"/>
              <a:buFont typeface="Merriweather"/>
              <a:buAutoNum type="arabicPeriod"/>
            </a:pPr>
            <a:r>
              <a:rPr b="1" lang="en" sz="1200">
                <a:solidFill>
                  <a:srgbClr val="1155CC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Which car brand has the highest resale value?</a:t>
            </a:r>
            <a:endParaRPr b="1" sz="1200">
              <a:solidFill>
                <a:srgbClr val="1155CC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200"/>
              <a:buFont typeface="Merriweather"/>
              <a:buAutoNum type="arabicPeriod"/>
            </a:pPr>
            <a:r>
              <a:rPr b="1" lang="en" sz="1200">
                <a:solidFill>
                  <a:srgbClr val="1155CC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What is the distribution of car prices across different car brands and production years?</a:t>
            </a:r>
            <a:endParaRPr b="1" sz="1200">
              <a:solidFill>
                <a:srgbClr val="1155CC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200"/>
              <a:buFont typeface="Merriweather"/>
              <a:buAutoNum type="arabicPeriod"/>
            </a:pPr>
            <a:r>
              <a:rPr b="1" lang="en" sz="1200">
                <a:solidFill>
                  <a:srgbClr val="1155CC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Which car brand has the highest average price?</a:t>
            </a:r>
            <a:endParaRPr b="1" sz="1200">
              <a:solidFill>
                <a:srgbClr val="1155CC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1200"/>
              </a:spcAft>
              <a:buNone/>
            </a:pPr>
            <a:r>
              <a:t/>
            </a:r>
            <a:endParaRPr b="1" sz="1200">
              <a:solidFill>
                <a:srgbClr val="1155CC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591075" y="487275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Data Visualization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47" name="Google Shape;147;p22"/>
          <p:cNvSpPr txBox="1"/>
          <p:nvPr>
            <p:ph idx="2" type="body"/>
          </p:nvPr>
        </p:nvSpPr>
        <p:spPr>
          <a:xfrm>
            <a:off x="5025773" y="5143500"/>
            <a:ext cx="3302400" cy="31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10287000" y="-185125"/>
            <a:ext cx="188400" cy="31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9" name="Google Shape;149;p22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" name="Google Shape;150;p22"/>
          <p:cNvSpPr txBox="1"/>
          <p:nvPr/>
        </p:nvSpPr>
        <p:spPr>
          <a:xfrm>
            <a:off x="477850" y="1320625"/>
            <a:ext cx="5004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155CC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4846825" y="2970275"/>
            <a:ext cx="129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850" y="1195300"/>
            <a:ext cx="3729726" cy="374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9725" y="1692600"/>
            <a:ext cx="4643750" cy="275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591075" y="487275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Data Visualization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59" name="Google Shape;159;p23"/>
          <p:cNvSpPr txBox="1"/>
          <p:nvPr>
            <p:ph idx="2" type="body"/>
          </p:nvPr>
        </p:nvSpPr>
        <p:spPr>
          <a:xfrm>
            <a:off x="5025773" y="5143500"/>
            <a:ext cx="3302400" cy="31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160" name="Google Shape;160;p23"/>
          <p:cNvSpPr txBox="1"/>
          <p:nvPr>
            <p:ph idx="1" type="body"/>
          </p:nvPr>
        </p:nvSpPr>
        <p:spPr>
          <a:xfrm>
            <a:off x="10287000" y="-185125"/>
            <a:ext cx="188400" cy="31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1" name="Google Shape;161;p23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23"/>
          <p:cNvSpPr txBox="1"/>
          <p:nvPr/>
        </p:nvSpPr>
        <p:spPr>
          <a:xfrm>
            <a:off x="477850" y="1320625"/>
            <a:ext cx="5004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155CC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4846825" y="2970275"/>
            <a:ext cx="129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64" name="Google Shape;1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325" y="1106975"/>
            <a:ext cx="4542026" cy="3072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3825" y="90637"/>
            <a:ext cx="2882350" cy="496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591075" y="487275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Data Visualization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71" name="Google Shape;171;p24"/>
          <p:cNvSpPr txBox="1"/>
          <p:nvPr>
            <p:ph idx="2" type="body"/>
          </p:nvPr>
        </p:nvSpPr>
        <p:spPr>
          <a:xfrm>
            <a:off x="5025773" y="5143500"/>
            <a:ext cx="3302400" cy="31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172" name="Google Shape;172;p24"/>
          <p:cNvSpPr txBox="1"/>
          <p:nvPr>
            <p:ph idx="1" type="body"/>
          </p:nvPr>
        </p:nvSpPr>
        <p:spPr>
          <a:xfrm>
            <a:off x="10287000" y="-185125"/>
            <a:ext cx="188400" cy="31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3" name="Google Shape;173;p24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24"/>
          <p:cNvSpPr txBox="1"/>
          <p:nvPr/>
        </p:nvSpPr>
        <p:spPr>
          <a:xfrm>
            <a:off x="477850" y="1320625"/>
            <a:ext cx="5004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155CC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4450" y="883575"/>
            <a:ext cx="5004601" cy="400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>
            <p:ph idx="4294967295" type="ctrTitle"/>
          </p:nvPr>
        </p:nvSpPr>
        <p:spPr>
          <a:xfrm>
            <a:off x="2285400" y="2087100"/>
            <a:ext cx="4804200" cy="969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>
                <a:solidFill>
                  <a:srgbClr val="3C78D8"/>
                </a:solidFill>
                <a:latin typeface="Merriweather"/>
                <a:ea typeface="Merriweather"/>
                <a:cs typeface="Merriweather"/>
                <a:sym typeface="Merriweather"/>
              </a:rPr>
              <a:t>Thank You</a:t>
            </a:r>
            <a:endParaRPr sz="6800">
              <a:solidFill>
                <a:srgbClr val="3C78D8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1" name="Google Shape;181;p25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>
            <p:ph type="title"/>
          </p:nvPr>
        </p:nvSpPr>
        <p:spPr>
          <a:xfrm>
            <a:off x="591075" y="487275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Overview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66" name="Google Shape;66;p13"/>
          <p:cNvSpPr txBox="1"/>
          <p:nvPr>
            <p:ph idx="2" type="body"/>
          </p:nvPr>
        </p:nvSpPr>
        <p:spPr>
          <a:xfrm>
            <a:off x="5025773" y="5143500"/>
            <a:ext cx="3302400" cy="31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67" name="Google Shape;67;p13"/>
          <p:cNvSpPr txBox="1"/>
          <p:nvPr>
            <p:ph idx="1" type="body"/>
          </p:nvPr>
        </p:nvSpPr>
        <p:spPr>
          <a:xfrm>
            <a:off x="10287000" y="-185125"/>
            <a:ext cx="188400" cy="31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8" name="Google Shape;68;p13"/>
          <p:cNvSpPr txBox="1"/>
          <p:nvPr>
            <p:ph idx="2" type="body"/>
          </p:nvPr>
        </p:nvSpPr>
        <p:spPr>
          <a:xfrm>
            <a:off x="1057650" y="1331113"/>
            <a:ext cx="7028700" cy="28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000"/>
              <a:buFont typeface="Merriweather"/>
              <a:buChar char="●"/>
            </a:pPr>
            <a:r>
              <a:rPr lang="en">
                <a:solidFill>
                  <a:srgbClr val="1155CC"/>
                </a:solidFill>
                <a:highlight>
                  <a:schemeClr val="lt1"/>
                </a:highlight>
                <a:latin typeface="Merriweather"/>
                <a:ea typeface="Merriweather"/>
                <a:cs typeface="Merriweather"/>
                <a:sym typeface="Merriweather"/>
              </a:rPr>
              <a:t>Datasets</a:t>
            </a:r>
            <a:endParaRPr>
              <a:solidFill>
                <a:srgbClr val="1155CC"/>
              </a:solidFill>
              <a:highlight>
                <a:schemeClr val="lt1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000"/>
              <a:buFont typeface="Merriweather"/>
              <a:buChar char="●"/>
            </a:pPr>
            <a:r>
              <a:rPr lang="en">
                <a:solidFill>
                  <a:srgbClr val="1155CC"/>
                </a:solidFill>
                <a:highlight>
                  <a:schemeClr val="lt1"/>
                </a:highlight>
                <a:latin typeface="Merriweather"/>
                <a:ea typeface="Merriweather"/>
                <a:cs typeface="Merriweather"/>
                <a:sym typeface="Merriweather"/>
              </a:rPr>
              <a:t>ETL</a:t>
            </a:r>
            <a:endParaRPr>
              <a:solidFill>
                <a:srgbClr val="1155CC"/>
              </a:solidFill>
              <a:highlight>
                <a:schemeClr val="lt1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000"/>
              <a:buFont typeface="Merriweather"/>
              <a:buChar char="●"/>
            </a:pPr>
            <a:r>
              <a:rPr lang="en">
                <a:solidFill>
                  <a:srgbClr val="1155CC"/>
                </a:solidFill>
                <a:highlight>
                  <a:schemeClr val="lt1"/>
                </a:highlight>
                <a:latin typeface="Merriweather"/>
                <a:ea typeface="Merriweather"/>
                <a:cs typeface="Merriweather"/>
                <a:sym typeface="Merriweather"/>
              </a:rPr>
              <a:t>Staging tables</a:t>
            </a:r>
            <a:endParaRPr>
              <a:solidFill>
                <a:srgbClr val="1155CC"/>
              </a:solidFill>
              <a:highlight>
                <a:schemeClr val="lt1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000"/>
              <a:buFont typeface="Merriweather"/>
              <a:buChar char="●"/>
            </a:pPr>
            <a:r>
              <a:rPr lang="en">
                <a:solidFill>
                  <a:srgbClr val="1155CC"/>
                </a:solidFill>
                <a:highlight>
                  <a:schemeClr val="lt1"/>
                </a:highlight>
                <a:latin typeface="Merriweather"/>
                <a:ea typeface="Merriweather"/>
                <a:cs typeface="Merriweather"/>
                <a:sym typeface="Merriweather"/>
              </a:rPr>
              <a:t>Normalized Design</a:t>
            </a:r>
            <a:endParaRPr>
              <a:solidFill>
                <a:srgbClr val="1155CC"/>
              </a:solidFill>
              <a:highlight>
                <a:schemeClr val="lt1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000"/>
              <a:buFont typeface="Merriweather"/>
              <a:buChar char="●"/>
            </a:pPr>
            <a:r>
              <a:rPr lang="en">
                <a:solidFill>
                  <a:srgbClr val="1155CC"/>
                </a:solidFill>
                <a:highlight>
                  <a:schemeClr val="lt1"/>
                </a:highlight>
                <a:latin typeface="Merriweather"/>
                <a:ea typeface="Merriweather"/>
                <a:cs typeface="Merriweather"/>
                <a:sym typeface="Merriweather"/>
              </a:rPr>
              <a:t>Load to normalized design</a:t>
            </a:r>
            <a:endParaRPr>
              <a:solidFill>
                <a:srgbClr val="1155CC"/>
              </a:solidFill>
              <a:highlight>
                <a:schemeClr val="lt1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000"/>
              <a:buFont typeface="Merriweather"/>
              <a:buChar char="●"/>
            </a:pPr>
            <a:r>
              <a:rPr lang="en">
                <a:solidFill>
                  <a:srgbClr val="1155CC"/>
                </a:solidFill>
                <a:highlight>
                  <a:schemeClr val="lt1"/>
                </a:highlight>
                <a:latin typeface="Merriweather"/>
                <a:ea typeface="Merriweather"/>
                <a:cs typeface="Merriweather"/>
                <a:sym typeface="Merriweather"/>
              </a:rPr>
              <a:t>Dimensional star schema</a:t>
            </a:r>
            <a:endParaRPr>
              <a:solidFill>
                <a:srgbClr val="1155CC"/>
              </a:solidFill>
              <a:highlight>
                <a:schemeClr val="lt1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000"/>
              <a:buFont typeface="Merriweather"/>
              <a:buChar char="●"/>
            </a:pPr>
            <a:r>
              <a:rPr lang="en">
                <a:solidFill>
                  <a:srgbClr val="1155CC"/>
                </a:solidFill>
                <a:highlight>
                  <a:schemeClr val="lt1"/>
                </a:highlight>
                <a:latin typeface="Merriweather"/>
                <a:ea typeface="Merriweather"/>
                <a:cs typeface="Merriweather"/>
                <a:sym typeface="Merriweather"/>
              </a:rPr>
              <a:t>SCD</a:t>
            </a:r>
            <a:endParaRPr>
              <a:solidFill>
                <a:srgbClr val="1155CC"/>
              </a:solidFill>
              <a:highlight>
                <a:schemeClr val="lt1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000"/>
              <a:buFont typeface="Merriweather"/>
              <a:buChar char="●"/>
            </a:pPr>
            <a:r>
              <a:rPr lang="en">
                <a:solidFill>
                  <a:srgbClr val="1155CC"/>
                </a:solidFill>
                <a:highlight>
                  <a:schemeClr val="lt1"/>
                </a:highlight>
                <a:latin typeface="Merriweather"/>
                <a:ea typeface="Merriweather"/>
                <a:cs typeface="Merriweather"/>
                <a:sym typeface="Merriweather"/>
              </a:rPr>
              <a:t>Data Visualization</a:t>
            </a:r>
            <a:endParaRPr>
              <a:solidFill>
                <a:srgbClr val="1155CC"/>
              </a:solidFill>
              <a:highlight>
                <a:schemeClr val="lt1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155CC"/>
              </a:solidFill>
              <a:highlight>
                <a:schemeClr val="lt1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1"/>
              </a:solidFill>
              <a:highlight>
                <a:schemeClr val="lt1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1"/>
              </a:solidFill>
              <a:highlight>
                <a:schemeClr val="lt1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456750" y="296450"/>
            <a:ext cx="73095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Datasets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75" name="Google Shape;75;p14"/>
          <p:cNvSpPr txBox="1"/>
          <p:nvPr>
            <p:ph idx="2" type="body"/>
          </p:nvPr>
        </p:nvSpPr>
        <p:spPr>
          <a:xfrm>
            <a:off x="5025775" y="6472975"/>
            <a:ext cx="3302400" cy="18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>
            <a:off x="10287000" y="-185125"/>
            <a:ext cx="188400" cy="31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4"/>
          <p:cNvSpPr txBox="1"/>
          <p:nvPr/>
        </p:nvSpPr>
        <p:spPr>
          <a:xfrm>
            <a:off x="671988" y="831775"/>
            <a:ext cx="325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712500" y="894925"/>
            <a:ext cx="5395500" cy="31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400"/>
              <a:buFont typeface="Merriweather Light"/>
              <a:buChar char="●"/>
            </a:pPr>
            <a:r>
              <a:rPr lang="en">
                <a:solidFill>
                  <a:srgbClr val="1155CC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There are 3 datasets used in this project. All of them are taken from kaggle website. </a:t>
            </a:r>
            <a:endParaRPr>
              <a:solidFill>
                <a:srgbClr val="1155CC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400"/>
              <a:buFont typeface="Merriweather Light"/>
              <a:buChar char="●"/>
            </a:pPr>
            <a:r>
              <a:rPr lang="en">
                <a:solidFill>
                  <a:srgbClr val="1155CC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The 3 datasets are:</a:t>
            </a:r>
            <a:endParaRPr>
              <a:solidFill>
                <a:srgbClr val="1155CC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400"/>
              <a:buFont typeface="Merriweather Light"/>
              <a:buAutoNum type="arabicPeriod"/>
            </a:pPr>
            <a:r>
              <a:rPr lang="en">
                <a:solidFill>
                  <a:srgbClr val="1155CC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Car Features Dataset: This dataset has features like manufacturer, model, engine_volume, prodyear, mileage etc.</a:t>
            </a:r>
            <a:endParaRPr>
              <a:solidFill>
                <a:srgbClr val="1155CC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400"/>
              <a:buFont typeface="Merriweather Light"/>
              <a:buAutoNum type="arabicPeriod"/>
            </a:pPr>
            <a:r>
              <a:rPr lang="en">
                <a:solidFill>
                  <a:srgbClr val="1155CC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New Car Prices Dataset: This dataset consists of information like manufacturer, model, price variation, gear box type etc.</a:t>
            </a:r>
            <a:endParaRPr>
              <a:solidFill>
                <a:srgbClr val="1155CC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400"/>
              <a:buFont typeface="Merriweather Light"/>
              <a:buAutoNum type="arabicPeriod"/>
            </a:pPr>
            <a:r>
              <a:rPr lang="en">
                <a:solidFill>
                  <a:srgbClr val="1155CC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Old Car Prices Dataset: This dataset consists of </a:t>
            </a:r>
            <a:r>
              <a:rPr lang="en">
                <a:solidFill>
                  <a:srgbClr val="1155CC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manufacturer, model, date, minimum_price, average price.</a:t>
            </a:r>
            <a:endParaRPr>
              <a:solidFill>
                <a:srgbClr val="1155CC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591075" y="487275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ETL - Extract Transform Load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85" name="Google Shape;85;p15"/>
          <p:cNvSpPr txBox="1"/>
          <p:nvPr>
            <p:ph idx="2" type="body"/>
          </p:nvPr>
        </p:nvSpPr>
        <p:spPr>
          <a:xfrm>
            <a:off x="5025773" y="5143500"/>
            <a:ext cx="3302400" cy="31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10287000" y="-185125"/>
            <a:ext cx="188400" cy="31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 txBox="1"/>
          <p:nvPr>
            <p:ph idx="2" type="body"/>
          </p:nvPr>
        </p:nvSpPr>
        <p:spPr>
          <a:xfrm>
            <a:off x="820625" y="981775"/>
            <a:ext cx="7859100" cy="39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200"/>
              <a:buFont typeface="Merriweather"/>
              <a:buChar char="●"/>
            </a:pPr>
            <a:r>
              <a:rPr b="1" lang="en" sz="1200" u="sng">
                <a:solidFill>
                  <a:srgbClr val="1155CC"/>
                </a:solidFill>
                <a:latin typeface="Merriweather"/>
                <a:ea typeface="Merriweather"/>
                <a:cs typeface="Merriweather"/>
                <a:sym typeface="Merriweather"/>
              </a:rPr>
              <a:t>Extract: </a:t>
            </a:r>
            <a:r>
              <a:rPr lang="en" sz="1200">
                <a:solidFill>
                  <a:srgbClr val="1155CC"/>
                </a:solidFill>
                <a:latin typeface="Merriweather"/>
                <a:ea typeface="Merriweather"/>
                <a:cs typeface="Merriweather"/>
                <a:sym typeface="Merriweather"/>
              </a:rPr>
              <a:t>The datasets are extracted from the kaggle website.</a:t>
            </a:r>
            <a:endParaRPr sz="1200">
              <a:solidFill>
                <a:srgbClr val="1155CC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155CC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200"/>
              <a:buFont typeface="Merriweather"/>
              <a:buChar char="●"/>
            </a:pPr>
            <a:r>
              <a:rPr b="1" lang="en" sz="1200" u="sng">
                <a:solidFill>
                  <a:srgbClr val="1155CC"/>
                </a:solidFill>
                <a:latin typeface="Merriweather"/>
                <a:ea typeface="Merriweather"/>
                <a:cs typeface="Merriweather"/>
                <a:sym typeface="Merriweather"/>
              </a:rPr>
              <a:t>Transform: </a:t>
            </a:r>
            <a:r>
              <a:rPr lang="en" sz="1200">
                <a:solidFill>
                  <a:srgbClr val="1155CC"/>
                </a:solidFill>
                <a:latin typeface="Merriweather"/>
                <a:ea typeface="Merriweather"/>
                <a:cs typeface="Merriweather"/>
                <a:sym typeface="Merriweather"/>
              </a:rPr>
              <a:t>Transformation of the data is done in python. </a:t>
            </a:r>
            <a:endParaRPr sz="1200">
              <a:solidFill>
                <a:srgbClr val="1155CC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155CC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200"/>
              <a:buFont typeface="Merriweather"/>
              <a:buAutoNum type="arabicPeriod"/>
            </a:pPr>
            <a:r>
              <a:rPr lang="en" sz="1200">
                <a:solidFill>
                  <a:srgbClr val="1155CC"/>
                </a:solidFill>
                <a:latin typeface="Merriweather"/>
                <a:ea typeface="Merriweather"/>
                <a:cs typeface="Merriweather"/>
                <a:sym typeface="Merriweather"/>
              </a:rPr>
              <a:t>Dropped </a:t>
            </a:r>
            <a:r>
              <a:rPr lang="en" sz="1200">
                <a:solidFill>
                  <a:srgbClr val="1155CC"/>
                </a:solidFill>
                <a:latin typeface="Merriweather"/>
                <a:ea typeface="Merriweather"/>
                <a:cs typeface="Merriweather"/>
                <a:sym typeface="Merriweather"/>
              </a:rPr>
              <a:t>unnecessary</a:t>
            </a:r>
            <a:r>
              <a:rPr lang="en" sz="1200">
                <a:solidFill>
                  <a:srgbClr val="1155CC"/>
                </a:solidFill>
                <a:latin typeface="Merriweather"/>
                <a:ea typeface="Merriweather"/>
                <a:cs typeface="Merriweather"/>
                <a:sym typeface="Merriweather"/>
              </a:rPr>
              <a:t> columns</a:t>
            </a:r>
            <a:endParaRPr sz="1200">
              <a:solidFill>
                <a:srgbClr val="1155CC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200"/>
              <a:buFont typeface="Merriweather"/>
              <a:buAutoNum type="arabicPeriod"/>
            </a:pPr>
            <a:r>
              <a:rPr lang="en" sz="1200">
                <a:solidFill>
                  <a:srgbClr val="1155CC"/>
                </a:solidFill>
                <a:latin typeface="Merriweather"/>
                <a:ea typeface="Merriweather"/>
                <a:cs typeface="Merriweather"/>
                <a:sym typeface="Merriweather"/>
              </a:rPr>
              <a:t>Removed null values</a:t>
            </a:r>
            <a:endParaRPr sz="1200">
              <a:solidFill>
                <a:srgbClr val="1155CC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200"/>
              <a:buFont typeface="Merriweather"/>
              <a:buAutoNum type="arabicPeriod"/>
            </a:pPr>
            <a:r>
              <a:rPr lang="en" sz="1200">
                <a:solidFill>
                  <a:srgbClr val="1155CC"/>
                </a:solidFill>
                <a:latin typeface="Merriweather"/>
                <a:ea typeface="Merriweather"/>
                <a:cs typeface="Merriweather"/>
                <a:sym typeface="Merriweather"/>
              </a:rPr>
              <a:t>Renamed columns</a:t>
            </a:r>
            <a:endParaRPr sz="1200">
              <a:solidFill>
                <a:srgbClr val="1155CC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200"/>
              <a:buFont typeface="Merriweather"/>
              <a:buAutoNum type="arabicPeriod"/>
            </a:pPr>
            <a:r>
              <a:rPr lang="en" sz="1200">
                <a:solidFill>
                  <a:srgbClr val="1155CC"/>
                </a:solidFill>
                <a:latin typeface="Merriweather"/>
                <a:ea typeface="Merriweather"/>
                <a:cs typeface="Merriweather"/>
                <a:sym typeface="Merriweather"/>
              </a:rPr>
              <a:t>Replacement of strings</a:t>
            </a:r>
            <a:endParaRPr sz="1200">
              <a:solidFill>
                <a:srgbClr val="1155CC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200"/>
              <a:buFont typeface="Merriweather"/>
              <a:buAutoNum type="arabicPeriod"/>
            </a:pPr>
            <a:r>
              <a:rPr lang="en" sz="1200">
                <a:solidFill>
                  <a:srgbClr val="1155CC"/>
                </a:solidFill>
                <a:latin typeface="Merriweather"/>
                <a:ea typeface="Merriweather"/>
                <a:cs typeface="Merriweather"/>
                <a:sym typeface="Merriweather"/>
              </a:rPr>
              <a:t>Removed white strings</a:t>
            </a:r>
            <a:endParaRPr sz="1200">
              <a:solidFill>
                <a:srgbClr val="1155CC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200"/>
              <a:buFont typeface="Merriweather"/>
              <a:buAutoNum type="arabicPeriod"/>
            </a:pPr>
            <a:r>
              <a:rPr lang="en" sz="1200">
                <a:solidFill>
                  <a:srgbClr val="1155CC"/>
                </a:solidFill>
                <a:latin typeface="Merriweather"/>
                <a:ea typeface="Merriweather"/>
                <a:cs typeface="Merriweather"/>
                <a:sym typeface="Merriweather"/>
              </a:rPr>
              <a:t>Splitting the column into multiple columns</a:t>
            </a:r>
            <a:endParaRPr sz="1200">
              <a:solidFill>
                <a:srgbClr val="1155CC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200"/>
              <a:buFont typeface="Merriweather"/>
              <a:buAutoNum type="arabicPeriod"/>
            </a:pPr>
            <a:r>
              <a:rPr lang="en" sz="1200">
                <a:solidFill>
                  <a:srgbClr val="1155CC"/>
                </a:solidFill>
                <a:latin typeface="Merriweather"/>
                <a:ea typeface="Merriweather"/>
                <a:cs typeface="Merriweather"/>
                <a:sym typeface="Merriweather"/>
              </a:rPr>
              <a:t>Change datatypes of columns</a:t>
            </a:r>
            <a:endParaRPr sz="1200">
              <a:solidFill>
                <a:srgbClr val="1155CC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155CC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200"/>
              <a:buFont typeface="Merriweather"/>
              <a:buChar char="●"/>
            </a:pPr>
            <a:r>
              <a:rPr b="1" lang="en" sz="1200" u="sng">
                <a:solidFill>
                  <a:srgbClr val="1155CC"/>
                </a:solidFill>
                <a:latin typeface="Merriweather"/>
                <a:ea typeface="Merriweather"/>
                <a:cs typeface="Merriweather"/>
                <a:sym typeface="Merriweather"/>
              </a:rPr>
              <a:t>Load : </a:t>
            </a:r>
            <a:r>
              <a:rPr lang="en" sz="1200">
                <a:solidFill>
                  <a:srgbClr val="1155CC"/>
                </a:solidFill>
                <a:latin typeface="Merriweather"/>
                <a:ea typeface="Merriweather"/>
                <a:cs typeface="Merriweather"/>
                <a:sym typeface="Merriweather"/>
              </a:rPr>
              <a:t>The data is load from csv files to postgresql using COPY command </a:t>
            </a:r>
            <a:endParaRPr sz="1200">
              <a:solidFill>
                <a:srgbClr val="1155CC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COPY [ BINARY ] </a:t>
            </a:r>
            <a:r>
              <a:rPr b="1" i="1" lang="en" sz="11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table</a:t>
            </a:r>
            <a:r>
              <a:rPr lang="en" sz="11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 [ WITH OIDS ]</a:t>
            </a:r>
            <a:endParaRPr sz="1100">
              <a:solidFill>
                <a:srgbClr val="1155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    FROM { '</a:t>
            </a:r>
            <a:r>
              <a:rPr b="1" i="1" lang="en" sz="11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filename</a:t>
            </a:r>
            <a:r>
              <a:rPr lang="en" sz="11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' | stdin }</a:t>
            </a:r>
            <a:endParaRPr sz="1100">
              <a:solidFill>
                <a:srgbClr val="1155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    [ [USING] DELIMITERS '</a:t>
            </a:r>
            <a:r>
              <a:rPr b="1" i="1" lang="en" sz="11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delimiter</a:t>
            </a:r>
            <a:r>
              <a:rPr lang="en" sz="11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' ]</a:t>
            </a:r>
            <a:endParaRPr sz="1100">
              <a:solidFill>
                <a:srgbClr val="1155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    [ WITH NULL AS '</a:t>
            </a:r>
            <a:r>
              <a:rPr b="1" i="1" lang="en" sz="11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null string</a:t>
            </a:r>
            <a:r>
              <a:rPr lang="en" sz="11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' ]</a:t>
            </a:r>
            <a:endParaRPr sz="1100">
              <a:solidFill>
                <a:srgbClr val="1155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 u="sng">
              <a:solidFill>
                <a:srgbClr val="1155CC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155CC"/>
              </a:solidFill>
              <a:highlight>
                <a:schemeClr val="lt1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1"/>
              </a:solidFill>
              <a:highlight>
                <a:schemeClr val="lt1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1"/>
              </a:solidFill>
              <a:highlight>
                <a:schemeClr val="lt1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8" name="Google Shape;88;p15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591075" y="487275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Staging tables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94" name="Google Shape;94;p16"/>
          <p:cNvSpPr txBox="1"/>
          <p:nvPr>
            <p:ph idx="2" type="body"/>
          </p:nvPr>
        </p:nvSpPr>
        <p:spPr>
          <a:xfrm>
            <a:off x="5025773" y="5143500"/>
            <a:ext cx="3302400" cy="31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10287000" y="-185125"/>
            <a:ext cx="188400" cy="31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6" name="Google Shape;96;p16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6"/>
          <p:cNvSpPr txBox="1"/>
          <p:nvPr/>
        </p:nvSpPr>
        <p:spPr>
          <a:xfrm>
            <a:off x="477850" y="1320625"/>
            <a:ext cx="500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 sz="1200">
              <a:solidFill>
                <a:srgbClr val="1155CC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25" y="1051700"/>
            <a:ext cx="3792100" cy="336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9875" y="1103800"/>
            <a:ext cx="3547914" cy="3148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idx="4294967295" type="title"/>
          </p:nvPr>
        </p:nvSpPr>
        <p:spPr>
          <a:xfrm>
            <a:off x="591075" y="487275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Normalized Design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05" name="Google Shape;105;p17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7"/>
          <p:cNvSpPr txBox="1"/>
          <p:nvPr/>
        </p:nvSpPr>
        <p:spPr>
          <a:xfrm>
            <a:off x="69500" y="1207925"/>
            <a:ext cx="500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900" y="66250"/>
            <a:ext cx="7693701" cy="507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591075" y="487275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Loading to Normalized Design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13" name="Google Shape;113;p18"/>
          <p:cNvSpPr txBox="1"/>
          <p:nvPr>
            <p:ph idx="2" type="body"/>
          </p:nvPr>
        </p:nvSpPr>
        <p:spPr>
          <a:xfrm>
            <a:off x="5025773" y="5143500"/>
            <a:ext cx="3302400" cy="31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10287000" y="-185125"/>
            <a:ext cx="188400" cy="31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" name="Google Shape;116;p18"/>
          <p:cNvSpPr txBox="1"/>
          <p:nvPr/>
        </p:nvSpPr>
        <p:spPr>
          <a:xfrm>
            <a:off x="69500" y="1207925"/>
            <a:ext cx="500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800" y="1207925"/>
            <a:ext cx="3765098" cy="334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idx="4294967295" type="title"/>
          </p:nvPr>
        </p:nvSpPr>
        <p:spPr>
          <a:xfrm>
            <a:off x="270800" y="299525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Dimensional Modeling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23" name="Google Shape;123;p19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19"/>
          <p:cNvSpPr txBox="1"/>
          <p:nvPr/>
        </p:nvSpPr>
        <p:spPr>
          <a:xfrm>
            <a:off x="69500" y="1207925"/>
            <a:ext cx="500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7225" y="0"/>
            <a:ext cx="67696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 txBox="1"/>
          <p:nvPr/>
        </p:nvSpPr>
        <p:spPr>
          <a:xfrm>
            <a:off x="208525" y="2089325"/>
            <a:ext cx="1668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155CC"/>
                </a:solidFill>
                <a:latin typeface="Merriweather"/>
                <a:ea typeface="Merriweather"/>
                <a:cs typeface="Merriweather"/>
                <a:sym typeface="Merriweather"/>
              </a:rPr>
              <a:t>STAR</a:t>
            </a:r>
            <a:endParaRPr b="1" sz="2100">
              <a:solidFill>
                <a:srgbClr val="1155CC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155CC"/>
                </a:solidFill>
                <a:latin typeface="Merriweather"/>
                <a:ea typeface="Merriweather"/>
                <a:cs typeface="Merriweather"/>
                <a:sym typeface="Merriweather"/>
              </a:rPr>
              <a:t>SCHEMA</a:t>
            </a:r>
            <a:endParaRPr b="1" sz="2100">
              <a:solidFill>
                <a:srgbClr val="1155CC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idx="4294967295" type="title"/>
          </p:nvPr>
        </p:nvSpPr>
        <p:spPr>
          <a:xfrm>
            <a:off x="270800" y="299525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SCD Implementation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32" name="Google Shape;132;p20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" name="Google Shape;133;p20"/>
          <p:cNvSpPr txBox="1"/>
          <p:nvPr/>
        </p:nvSpPr>
        <p:spPr>
          <a:xfrm>
            <a:off x="564750" y="1181850"/>
            <a:ext cx="5004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Triggers were used.</a:t>
            </a:r>
            <a:endParaRPr sz="120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INSERT, UPDATE, DELETE</a:t>
            </a:r>
            <a:endParaRPr sz="120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425" y="1829075"/>
            <a:ext cx="5603123" cy="3075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